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7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4" d="100"/>
          <a:sy n="64" d="100"/>
        </p:scale>
        <p:origin x="1426" y="5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s-S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899342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64518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635600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738955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s-S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937255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969190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484138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639609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932627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S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7978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S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5258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3C76F01-146B-4ACC-965B-495F708A122F}" type="datetimeFigureOut">
              <a:rPr lang="es-SV" smtClean="0"/>
              <a:t>15/5/2022</a:t>
            </a:fld>
            <a:endParaRPr lang="es-S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s-S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DEFD65E-6F9C-4903-9F2E-DFEA12AB05EB}" type="slidenum">
              <a:rPr lang="es-SV" smtClean="0"/>
              <a:t>‹Nº›</a:t>
            </a:fld>
            <a:endParaRPr lang="es-SV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7708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AEDED2-36A1-014C-A39C-EC39FBF9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1072" y="275813"/>
            <a:ext cx="8361229" cy="2098226"/>
          </a:xfrm>
        </p:spPr>
        <p:txBody>
          <a:bodyPr/>
          <a:lstStyle/>
          <a:p>
            <a:r>
              <a:rPr lang="es-SV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UNIVERSIDAD “GERARDO BARRIOS”</a:t>
            </a:r>
            <a:br>
              <a:rPr lang="es-SV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SV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FACULTAD DE CIENCIA Y TECNOLOGIA</a:t>
            </a:r>
            <a:br>
              <a:rPr lang="es-SV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s-SV" sz="2800" dirty="0"/>
          </a:p>
        </p:txBody>
      </p:sp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36F2AA1C-2A75-7AEB-5731-B11F686BF3F2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1" r="71691"/>
          <a:stretch/>
        </p:blipFill>
        <p:spPr bwMode="auto">
          <a:xfrm>
            <a:off x="1300424" y="553864"/>
            <a:ext cx="1743027" cy="16997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D9CACC6-46E8-3ED9-80F9-4EDC65FFC7DA}"/>
              </a:ext>
            </a:extLst>
          </p:cNvPr>
          <p:cNvSpPr txBox="1"/>
          <p:nvPr/>
        </p:nvSpPr>
        <p:spPr>
          <a:xfrm>
            <a:off x="3043451" y="2095987"/>
            <a:ext cx="6093724" cy="1171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sz="1800" b="1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Asignatura: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ADMON DE BASES DE DATOS II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75E335D-4A19-F399-0AAE-7639EBEF1B7A}"/>
              </a:ext>
            </a:extLst>
          </p:cNvPr>
          <p:cNvSpPr txBox="1"/>
          <p:nvPr/>
        </p:nvSpPr>
        <p:spPr>
          <a:xfrm>
            <a:off x="3043451" y="3687403"/>
            <a:ext cx="6093724" cy="772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sz="1800" b="1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Nombre del Docente: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GISELA YASMÍN GARCÍA ESPINOZA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6A918F9-0D29-DA4B-60AE-C449DFCB66E9}"/>
              </a:ext>
            </a:extLst>
          </p:cNvPr>
          <p:cNvSpPr txBox="1"/>
          <p:nvPr/>
        </p:nvSpPr>
        <p:spPr>
          <a:xfrm>
            <a:off x="3054825" y="4543652"/>
            <a:ext cx="6093724" cy="1171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sz="1800" b="1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Integrantes: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SMSS096022 -</a:t>
            </a:r>
            <a:r>
              <a:rPr lang="es-SV" sz="1800" b="1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SV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Edin Iván Saravia Vigil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SMIS020521  - Joel Cristopher Turcios </a:t>
            </a:r>
            <a:r>
              <a:rPr lang="es-SV" sz="1800" dirty="0" err="1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Turcios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E579750-D3E7-102D-EE3C-DB99A2767DB5}"/>
              </a:ext>
            </a:extLst>
          </p:cNvPr>
          <p:cNvSpPr txBox="1"/>
          <p:nvPr/>
        </p:nvSpPr>
        <p:spPr>
          <a:xfrm>
            <a:off x="3054825" y="2873012"/>
            <a:ext cx="6093724" cy="1171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b="1" dirty="0">
                <a:solidFill>
                  <a:srgbClr val="212529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Tema </a:t>
            </a:r>
            <a:r>
              <a:rPr lang="es-SV" sz="1800" b="1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cubo OLAP 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SV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SV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927EDEC1-D0E6-E520-C77C-973D3B0D12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9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83"/>
    </mc:Choice>
    <mc:Fallback xmlns="">
      <p:transition spd="slow" advTm="14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6E3F9E-1885-AA62-3D8C-4E3AFC4A8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1479" y="2165685"/>
            <a:ext cx="4969042" cy="14798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SV" sz="4000" dirty="0"/>
              <a:t>Muchas gracias por su atención!!!!!!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230C973-C304-E242-77A0-751F55C544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589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02"/>
    </mc:Choice>
    <mc:Fallback>
      <p:transition spd="slow" advTm="9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uadros blancos apilados">
            <a:extLst>
              <a:ext uri="{FF2B5EF4-FFF2-40B4-BE49-F238E27FC236}">
                <a16:creationId xmlns:a16="http://schemas.microsoft.com/office/drawing/2014/main" id="{7EDA4508-872E-F853-1C69-7DFBC6D553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547" r="31071"/>
          <a:stretch/>
        </p:blipFill>
        <p:spPr>
          <a:xfrm>
            <a:off x="0" y="-24560"/>
            <a:ext cx="553420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849097-2265-705A-651E-C83EC1439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48079"/>
            <a:ext cx="5157361" cy="407083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s-SV" sz="4800" b="1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Cubos OLAP</a:t>
            </a:r>
            <a:br>
              <a:rPr lang="es-SV" sz="3200" dirty="0">
                <a:solidFill>
                  <a:schemeClr val="tx1"/>
                </a:solidFill>
              </a:rPr>
            </a:br>
            <a:endParaRPr lang="es-SV" sz="3200" dirty="0">
              <a:solidFill>
                <a:schemeClr val="tx1"/>
              </a:solidFill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0883E51-8CF9-8329-B9EE-6571CEF751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16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97"/>
    </mc:Choice>
    <mc:Fallback xmlns="">
      <p:transition spd="slow" advTm="6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0D1383-843B-7BB4-221C-C5437EE95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02920"/>
            <a:ext cx="9601200" cy="1485900"/>
          </a:xfrm>
        </p:spPr>
        <p:txBody>
          <a:bodyPr/>
          <a:lstStyle/>
          <a:p>
            <a:r>
              <a:rPr lang="es-SV" b="0" i="1" dirty="0">
                <a:effectLst/>
                <a:latin typeface="Arial" panose="020B0604020202020204" pitchFamily="34" charset="0"/>
              </a:rPr>
              <a:t>Cubos OLAP</a:t>
            </a:r>
            <a:endParaRPr lang="es-SV" i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EBDD4-1CE8-EBAD-BC15-77074E423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1917" y="1534380"/>
            <a:ext cx="9310883" cy="493675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MX" b="0" i="0" dirty="0">
                <a:effectLst/>
                <a:latin typeface="Arial" panose="020B0604020202020204" pitchFamily="34" charset="0"/>
              </a:rPr>
              <a:t>(OLAP) es una categoría de software que permite a los usuarios analizar información de múltiples sistemas de bases de datos al mismo tiempo. </a:t>
            </a:r>
          </a:p>
          <a:p>
            <a:pPr marL="0" indent="0" algn="just">
              <a:buNone/>
            </a:pPr>
            <a:r>
              <a:rPr lang="es-MX" b="0" i="0" dirty="0">
                <a:effectLst/>
                <a:latin typeface="Arial" panose="020B0604020202020204" pitchFamily="34" charset="0"/>
              </a:rPr>
              <a:t>Es una tecnología que permite a los analistas extraer y ver datos comerciales desde diferentes puntos de vista.</a:t>
            </a:r>
          </a:p>
          <a:p>
            <a:pPr marL="0" indent="0" algn="just">
              <a:buNone/>
            </a:pP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Los analistas con frecuencia necesitan agrupar, agregar y unir datos. </a:t>
            </a:r>
          </a:p>
          <a:p>
            <a:pPr marL="0" indent="0" algn="just">
              <a:buNone/>
            </a:pPr>
            <a:r>
              <a:rPr lang="es-MX" b="0" i="0" dirty="0">
                <a:effectLst/>
                <a:latin typeface="Arial" panose="020B0604020202020204" pitchFamily="34" charset="0"/>
              </a:rPr>
              <a:t>Estas operaciones en bases de datos relacionales requieren muchos recursos. Con OLAP, los datos se pueden calcular y agregar previamente, lo que agiliza el análisis.</a:t>
            </a:r>
          </a:p>
          <a:p>
            <a:pPr marL="0" indent="0" algn="just">
              <a:buNone/>
            </a:pPr>
            <a:r>
              <a:rPr lang="es-MX" b="0" i="0" dirty="0">
                <a:effectLst/>
                <a:latin typeface="Arial" panose="020B0604020202020204" pitchFamily="34" charset="0"/>
              </a:rPr>
              <a:t>OLAP significa procesamiento analítico en línea.</a:t>
            </a:r>
            <a:br>
              <a:rPr lang="es-MX" dirty="0"/>
            </a:br>
            <a:endParaRPr lang="es-SV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56F0DD1-51D7-D074-C415-5604250585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8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871"/>
    </mc:Choice>
    <mc:Fallback xmlns="">
      <p:transition spd="slow" advTm="89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0D1383-843B-7BB4-221C-C5437EE95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91430"/>
            <a:ext cx="9601200" cy="1485900"/>
          </a:xfrm>
        </p:spPr>
        <p:txBody>
          <a:bodyPr/>
          <a:lstStyle/>
          <a:p>
            <a:r>
              <a:rPr lang="es-SV" b="0" i="0" dirty="0">
                <a:effectLst/>
                <a:latin typeface="Arial" panose="020B0604020202020204" pitchFamily="34" charset="0"/>
              </a:rPr>
              <a:t>Cubos OLAP</a:t>
            </a:r>
            <a:endParaRPr lang="es-SV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EBDD4-1CE8-EBAD-BC15-77074E423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1917" y="1734405"/>
            <a:ext cx="5400065" cy="4936758"/>
          </a:xfrm>
        </p:spPr>
        <p:txBody>
          <a:bodyPr>
            <a:normAutofit/>
          </a:bodyPr>
          <a:lstStyle/>
          <a:p>
            <a:r>
              <a:rPr lang="es-MX" b="0" i="0" dirty="0">
                <a:effectLst/>
                <a:latin typeface="Arial" panose="020B0604020202020204" pitchFamily="34" charset="0"/>
              </a:rPr>
              <a:t>El cubo OLAP es una estructura de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datos optimizada para un análisis de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datos muy rápido.</a:t>
            </a:r>
          </a:p>
          <a:p>
            <a:endParaRPr lang="es-MX" dirty="0">
              <a:latin typeface="Arial" panose="020B0604020202020204" pitchFamily="34" charset="0"/>
            </a:endParaRPr>
          </a:p>
          <a:p>
            <a:r>
              <a:rPr lang="es-MX" b="0" i="0" dirty="0">
                <a:effectLst/>
                <a:latin typeface="Arial" panose="020B0604020202020204" pitchFamily="34" charset="0"/>
              </a:rPr>
              <a:t>El Cubo OLAP consta de hechos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numéricos llamados medidas que se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clasifican por dimensiones. El Cubo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OLAP también se llama hipercubo </a:t>
            </a:r>
            <a:br>
              <a:rPr lang="es-MX" dirty="0"/>
            </a:br>
            <a:endParaRPr lang="es-MX" b="0" i="0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s-SV" dirty="0"/>
          </a:p>
        </p:txBody>
      </p:sp>
      <p:pic>
        <p:nvPicPr>
          <p:cNvPr id="1028" name="Picture 4" descr="Cubos OLAP de información para la toma de decisiones - Evaluando Software">
            <a:extLst>
              <a:ext uri="{FF2B5EF4-FFF2-40B4-BE49-F238E27FC236}">
                <a16:creationId xmlns:a16="http://schemas.microsoft.com/office/drawing/2014/main" id="{BD2218D2-B2C8-D37A-3697-7830659615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2" r="17882"/>
          <a:stretch/>
        </p:blipFill>
        <p:spPr bwMode="auto">
          <a:xfrm>
            <a:off x="7204856" y="1534380"/>
            <a:ext cx="4743585" cy="333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72654DF-8012-B2FC-EDE6-278F881588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86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791"/>
    </mc:Choice>
    <mc:Fallback xmlns="">
      <p:transition spd="slow" advTm="51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01944C-5C28-2408-1A37-728B16FBB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956042" cy="1485900"/>
          </a:xfrm>
        </p:spPr>
        <p:txBody>
          <a:bodyPr>
            <a:normAutofit/>
          </a:bodyPr>
          <a:lstStyle/>
          <a:p>
            <a:pPr algn="ctr"/>
            <a:r>
              <a:rPr lang="es-MX" sz="3200" b="0" i="1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¿Cómo ayudan los cubos OLAP en la toma de decisiones en las empresas?</a:t>
            </a:r>
            <a:endParaRPr lang="es-SV" sz="3200" i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B6E89E-425F-F40B-AEC8-32555179D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Creados a partir de las tablas de las bases de datos relacionales, los </a:t>
            </a:r>
            <a:r>
              <a:rPr lang="es-MX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cubos OLAP</a:t>
            </a: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suelen trabajar la información en varios pasos </a:t>
            </a:r>
            <a:r>
              <a:rPr lang="es-MX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como</a:t>
            </a: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pueden ser segmentar la información, filtrarla, profundizar y sintetizarla. Todo ello a una gran velocidad y permitiendo al usuario conseguir los datos analizados en un tiempo récord.</a:t>
            </a:r>
            <a:endParaRPr lang="es-SV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10A4A99-63C9-C980-5A9F-3E79085E91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257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82"/>
    </mc:Choice>
    <mc:Fallback xmlns="">
      <p:transition spd="slow" advTm="64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3D53FC-569E-023B-A29E-1C40AB5C2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0" i="0" dirty="0">
                <a:effectLst/>
                <a:latin typeface="Arial" panose="020B0604020202020204" pitchFamily="34" charset="0"/>
              </a:rPr>
              <a:t>Como funcionan los Cubos OLAP</a:t>
            </a:r>
            <a:endParaRPr lang="es-SV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D6924A-C8DE-DFB8-334E-56D42EC9F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998867" cy="4213274"/>
          </a:xfrm>
        </p:spPr>
        <p:txBody>
          <a:bodyPr>
            <a:normAutofit/>
          </a:bodyPr>
          <a:lstStyle/>
          <a:p>
            <a:r>
              <a:rPr lang="es-MX" b="0" i="0" dirty="0">
                <a:effectLst/>
                <a:latin typeface="Arial" panose="020B0604020202020204" pitchFamily="34" charset="0"/>
              </a:rPr>
              <a:t>Como funcionan los Cubos OLAP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Un almacén de datos extraería información de múltiples fuentes y formatos de datos, como archivos de texto, hojas de Excel,</a:t>
            </a:r>
            <a:r>
              <a:rPr lang="es-MX" dirty="0">
                <a:latin typeface="Arial" panose="020B0604020202020204" pitchFamily="34" charset="0"/>
              </a:rPr>
              <a:t> </a:t>
            </a:r>
            <a:r>
              <a:rPr lang="es-MX" b="0" i="0" dirty="0">
                <a:effectLst/>
                <a:latin typeface="Arial" panose="020B0604020202020204" pitchFamily="34" charset="0"/>
              </a:rPr>
              <a:t>archivos multimedia, etc.</a:t>
            </a:r>
          </a:p>
          <a:p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Los datos extraídos se limpian y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transforman. Los datos se cargan en un servidor OLAP (o cubo OLAP) donde la información se calcula previamente para su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posterior análisis.</a:t>
            </a:r>
            <a:endParaRPr lang="es-SV" dirty="0"/>
          </a:p>
        </p:txBody>
      </p:sp>
      <p:pic>
        <p:nvPicPr>
          <p:cNvPr id="2050" name="Picture 2" descr="Uso de cubos OLAP para análisis avanzado | Microsoft Docs">
            <a:extLst>
              <a:ext uri="{FF2B5EF4-FFF2-40B4-BE49-F238E27FC236}">
                <a16:creationId xmlns:a16="http://schemas.microsoft.com/office/drawing/2014/main" id="{06E3670E-C040-CE30-B34D-FCCAA0498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908" y="2595855"/>
            <a:ext cx="4998867" cy="191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385CC62-000A-4D2C-7FD1-B236888B17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30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52"/>
    </mc:Choice>
    <mc:Fallback xmlns="">
      <p:transition spd="slow" advTm="11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581736-8F88-306D-1C96-897D434B5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1726" y="800100"/>
            <a:ext cx="9601200" cy="1485900"/>
          </a:xfrm>
        </p:spPr>
        <p:txBody>
          <a:bodyPr/>
          <a:lstStyle/>
          <a:p>
            <a:r>
              <a:rPr lang="es-MX" i="1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¿Cuáles son las funciones del cubo?</a:t>
            </a:r>
            <a:endParaRPr lang="es-SV" i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1E693B-126A-7400-BC80-3ED26CB0E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Se usa para validar la existencia de un nombre de miembro en el </a:t>
            </a:r>
            <a:r>
              <a:rPr lang="es-MX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cubo</a:t>
            </a: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y para devolver la propiedad especificada para este miembro. Devuelve el miembro n, o clasificado, en un conjunto. Se usa para devolver uno o más elementos de un conjunto, por ejemplo, el cantante que más discos vende o los 10 mejores alumnos.</a:t>
            </a:r>
            <a:endParaRPr lang="es-SV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88875BD-9414-D22A-4B47-33EC698E75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330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87"/>
    </mc:Choice>
    <mc:Fallback>
      <p:transition spd="slow" advTm="39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08E57F-E96D-613E-FDEC-EACDA89A5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SV" b="0" i="1" dirty="0">
                <a:effectLst/>
                <a:latin typeface="Arial" panose="020B0604020202020204" pitchFamily="34" charset="0"/>
              </a:rPr>
              <a:t>Operaciones básicas de OLAP</a:t>
            </a:r>
            <a:endParaRPr lang="es-SV" i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F34F9B-75C6-98CF-7FDE-2754BE887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05970"/>
            <a:ext cx="10051576" cy="4161430"/>
          </a:xfrm>
        </p:spPr>
        <p:txBody>
          <a:bodyPr>
            <a:normAutofit fontScale="92500" lnSpcReduction="10000"/>
          </a:bodyPr>
          <a:lstStyle/>
          <a:p>
            <a:r>
              <a:rPr lang="es-MX" b="0" i="0" dirty="0">
                <a:effectLst/>
                <a:latin typeface="Arial" panose="020B0604020202020204" pitchFamily="34" charset="0"/>
              </a:rPr>
              <a:t>Drill-</a:t>
            </a:r>
            <a:r>
              <a:rPr lang="es-MX" b="0" i="0" dirty="0" err="1">
                <a:effectLst/>
                <a:latin typeface="Arial" panose="020B0604020202020204" pitchFamily="34" charset="0"/>
              </a:rPr>
              <a:t>down</a:t>
            </a:r>
            <a:r>
              <a:rPr lang="es-MX" b="0" i="0" dirty="0">
                <a:effectLst/>
                <a:latin typeface="Arial" panose="020B0604020202020204" pitchFamily="34" charset="0"/>
              </a:rPr>
              <a:t>: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En el desglose, los datos se fragmentan en partes más pequeñas. Es lo opuesto al proceso de acumulación. Se puede hacer a través de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• Descendiendo en la jerarquía de conceptos</a:t>
            </a:r>
            <a:br>
              <a:rPr lang="es-MX" dirty="0"/>
            </a:br>
            <a:r>
              <a:rPr lang="es-MX" b="0" i="0" dirty="0">
                <a:effectLst/>
                <a:latin typeface="Arial" panose="020B0604020202020204" pitchFamily="34" charset="0"/>
              </a:rPr>
              <a:t>• Incrementando una dimensión</a:t>
            </a:r>
          </a:p>
          <a:p>
            <a:endParaRPr lang="es-MX" b="0" i="0" dirty="0"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Enrollar (roll-up). También conocida como consolidación o desglose, esta operación resume los datos a lo largo de la dimensión.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Profundizar (drill-</a:t>
            </a:r>
            <a:r>
              <a:rPr lang="es-MX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down</a:t>
            </a: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). ...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Cortar (</a:t>
            </a:r>
            <a:r>
              <a:rPr lang="es-MX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slice</a:t>
            </a: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). ...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Cubo o dado (dice). ...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Pivotar (</a:t>
            </a:r>
            <a:r>
              <a:rPr lang="es-MX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pivot</a:t>
            </a:r>
            <a:r>
              <a:rPr lang="es-MX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endParaRPr lang="es-SV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07C43F4-1DD6-1B66-7E3E-5A3F4ED993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060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48"/>
    </mc:Choice>
    <mc:Fallback>
      <p:transition spd="slow" advTm="406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69976B-9842-DA49-3452-E3851EA1E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SV" b="0" i="0" dirty="0">
                <a:effectLst/>
                <a:latin typeface="Arial" panose="020B0604020202020204" pitchFamily="34" charset="0"/>
              </a:rPr>
              <a:t>Operaciones básicas de OLAP</a:t>
            </a:r>
            <a:endParaRPr lang="es-SV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F72595-5870-0662-CE80-2C073CE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5029200" cy="3581400"/>
          </a:xfrm>
        </p:spPr>
        <p:txBody>
          <a:bodyPr>
            <a:normAutofit/>
          </a:bodyPr>
          <a:lstStyle/>
          <a:p>
            <a:r>
              <a:rPr lang="es-MX" sz="2400" b="0" i="0" dirty="0" err="1">
                <a:effectLst/>
                <a:latin typeface="Arial" panose="020B0604020202020204" pitchFamily="34" charset="0"/>
              </a:rPr>
              <a:t>Slice</a:t>
            </a:r>
            <a:r>
              <a:rPr lang="es-MX" sz="2400" b="0" i="0" dirty="0">
                <a:effectLst/>
                <a:latin typeface="Arial" panose="020B0604020202020204" pitchFamily="34" charset="0"/>
              </a:rPr>
              <a:t>:</a:t>
            </a:r>
            <a:br>
              <a:rPr lang="es-MX" sz="2400" dirty="0"/>
            </a:br>
            <a:r>
              <a:rPr lang="es-MX" sz="2400" b="0" i="0" dirty="0">
                <a:effectLst/>
                <a:latin typeface="Arial" panose="020B0604020202020204" pitchFamily="34" charset="0"/>
              </a:rPr>
              <a:t>Aquí, se selecciona una dimensión y se crea un</a:t>
            </a:r>
            <a:br>
              <a:rPr lang="es-MX" sz="2400" dirty="0"/>
            </a:br>
            <a:r>
              <a:rPr lang="es-MX" sz="2400" b="0" i="0" dirty="0">
                <a:effectLst/>
                <a:latin typeface="Arial" panose="020B0604020202020204" pitchFamily="34" charset="0"/>
              </a:rPr>
              <a:t>nuevo </a:t>
            </a:r>
            <a:r>
              <a:rPr lang="es-MX" sz="2400" b="0" i="0" dirty="0" err="1">
                <a:effectLst/>
                <a:latin typeface="Arial" panose="020B0604020202020204" pitchFamily="34" charset="0"/>
              </a:rPr>
              <a:t>subcubo</a:t>
            </a:r>
            <a:r>
              <a:rPr lang="es-MX" sz="2400" b="0" i="0" dirty="0">
                <a:effectLst/>
                <a:latin typeface="Arial" panose="020B0604020202020204" pitchFamily="34" charset="0"/>
              </a:rPr>
              <a:t>.</a:t>
            </a:r>
            <a:endParaRPr lang="es-SV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EAC3EFE-00C2-ED2D-6779-83EEAA643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7151" y="2171700"/>
            <a:ext cx="5358478" cy="445235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2FE2B87-8A48-5118-5309-EF0B235DA7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793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7"/>
    </mc:Choice>
    <mc:Fallback>
      <p:transition spd="slow" advTm="2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corte">
  <a:themeElements>
    <a:clrScheme name="Recort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Cubo OLAP</Template>
  <TotalTime>13</TotalTime>
  <Words>529</Words>
  <Application>Microsoft Office PowerPoint</Application>
  <PresentationFormat>Panorámica</PresentationFormat>
  <Paragraphs>41</Paragraphs>
  <Slides>10</Slides>
  <Notes>0</Notes>
  <HiddenSlides>0</HiddenSlides>
  <MMClips>10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Arial</vt:lpstr>
      <vt:lpstr>Calibri</vt:lpstr>
      <vt:lpstr>Franklin Gothic Book</vt:lpstr>
      <vt:lpstr>Wingdings</vt:lpstr>
      <vt:lpstr>Recorte</vt:lpstr>
      <vt:lpstr>UNIVERSIDAD “GERARDO BARRIOS” FACULTAD DE CIENCIA Y TECNOLOGIA </vt:lpstr>
      <vt:lpstr>Presentación de PowerPoint</vt:lpstr>
      <vt:lpstr>Cubos OLAP</vt:lpstr>
      <vt:lpstr>Cubos OLAP</vt:lpstr>
      <vt:lpstr>¿Cómo ayudan los cubos OLAP en la toma de decisiones en las empresas?</vt:lpstr>
      <vt:lpstr>Como funcionan los Cubos OLAP</vt:lpstr>
      <vt:lpstr>¿Cuáles son las funciones del cubo?</vt:lpstr>
      <vt:lpstr>Operaciones básicas de OLAP</vt:lpstr>
      <vt:lpstr>Operaciones básicas de OLAP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UNIVERSIDAD “GERARDO BARRIOS” FACULTAD DE CIENCIA Y TECNOLOGIA </dc:title>
  <dc:creator>JOEL CRISTOPHER TURCIOS  TURCIOS</dc:creator>
  <cp:lastModifiedBy>JOEL CRISTOPHER TURCIOS  TURCIOS</cp:lastModifiedBy>
  <cp:revision>1</cp:revision>
  <dcterms:created xsi:type="dcterms:W3CDTF">2022-05-15T15:01:30Z</dcterms:created>
  <dcterms:modified xsi:type="dcterms:W3CDTF">2022-05-15T15:15:15Z</dcterms:modified>
</cp:coreProperties>
</file>

<file path=docProps/thumbnail.jpeg>
</file>